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16"/>
  </p:notesMasterIdLst>
  <p:handoutMasterIdLst>
    <p:handoutMasterId r:id="rId17"/>
  </p:handoutMasterIdLst>
  <p:sldIdLst>
    <p:sldId id="341" r:id="rId2"/>
    <p:sldId id="273" r:id="rId3"/>
    <p:sldId id="332" r:id="rId4"/>
    <p:sldId id="274" r:id="rId5"/>
    <p:sldId id="330" r:id="rId6"/>
    <p:sldId id="297" r:id="rId7"/>
    <p:sldId id="298" r:id="rId8"/>
    <p:sldId id="301" r:id="rId9"/>
    <p:sldId id="342" r:id="rId10"/>
    <p:sldId id="336" r:id="rId11"/>
    <p:sldId id="338" r:id="rId12"/>
    <p:sldId id="340" r:id="rId13"/>
    <p:sldId id="317" r:id="rId14"/>
    <p:sldId id="328" r:id="rId15"/>
  </p:sldIdLst>
  <p:sldSz cx="9144000" cy="6858000" type="screen4x3"/>
  <p:notesSz cx="6858000" cy="91440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33CC33"/>
    <a:srgbClr val="69F3F3"/>
    <a:srgbClr val="FF9900"/>
    <a:srgbClr val="00CC66"/>
    <a:srgbClr val="990099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4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23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C6B2323-C2E6-469A-80DF-38F3FEF678E1}" type="datetimeFigureOut">
              <a:rPr lang="es-ES_tradnl"/>
              <a:pPr>
                <a:defRPr/>
              </a:pPr>
              <a:t>15/02/2016</a:t>
            </a:fld>
            <a:endParaRPr lang="es-ES_tradnl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B76A625-3EF1-4719-99FA-7E33A9A0828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59219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E8F994-9859-4FFC-AA43-08899D66D0E5}" type="datetimeFigureOut">
              <a:rPr lang="es-AR"/>
              <a:pPr>
                <a:defRPr/>
              </a:pPr>
              <a:t>15/02/2016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AA94238-5F71-4038-95C9-DDE0D0C0E9FC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0158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4E5B5-1A6A-4423-84D7-D3488FDFE16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5222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9507D6-0BF0-4647-943D-E7ADA6598607}" type="slidenum">
              <a:rPr lang="es-A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s-A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5222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67B319-A1C4-409D-87B9-2642302133F0}" type="slidenum">
              <a:rPr lang="es-A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s-A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>
              <a:latin typeface="Arial" charset="0"/>
            </a:endParaRPr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7F34143-1C06-46C4-BB95-C52F561A850C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A6EF1C-7FB4-43E3-96BD-7B91B80DFE0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onector recto"/>
          <p:cNvSpPr>
            <a:spLocks noChangeShapeType="1"/>
          </p:cNvSpPr>
          <p:nvPr/>
        </p:nvSpPr>
        <p:spPr bwMode="auto">
          <a:xfrm flipV="1">
            <a:off x="0" y="5352281"/>
            <a:ext cx="9144000" cy="5544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  <a:prstGeom prst="rect">
            <a:avLst/>
          </a:prstGeom>
        </p:spPr>
        <p:txBody>
          <a:bodyPr anchor="t"/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5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F669F-962A-4946-B3D1-18005F9F018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333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62836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A7795-634C-4D77-BCE1-39498EF97E9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34617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9D3EB-85B9-46AE-9F1C-F0B21AF2A9E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305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  <a:prstGeom prst="rect">
            <a:avLst/>
          </a:prstGeom>
        </p:spPr>
        <p:txBody>
          <a:bodyPr rtlCol="0" anchor="t"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6BD89-4D39-4FCC-A098-C8044665DC5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62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57500" y="2286000"/>
            <a:ext cx="3352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4BD19-1E82-4B9E-ACB3-E6F301036F8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79003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6395E-F2E4-4657-93C4-B6BAE1F0923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57044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20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71813" y="2214563"/>
            <a:ext cx="3352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ED27D-0816-4B53-ACF5-685BA36F187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54338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DC17D-D1B6-43E2-9F29-86F5196CCF8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41462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BD803-1A25-446B-AE94-B9F130CD6BA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61796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DADC4-0508-4C45-9AA7-D42832899ED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67704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7 Marcador de texto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7EA7347-91C1-4030-B4C0-236761CBB48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0" y="1643050"/>
            <a:ext cx="91440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033" name="Rectangle 8"/>
          <p:cNvSpPr>
            <a:spLocks noChangeArrowheads="1"/>
          </p:cNvSpPr>
          <p:nvPr userDrawn="1"/>
        </p:nvSpPr>
        <p:spPr bwMode="auto">
          <a:xfrm>
            <a:off x="0" y="1196975"/>
            <a:ext cx="9144000" cy="5661025"/>
          </a:xfrm>
          <a:prstGeom prst="rect">
            <a:avLst/>
          </a:prstGeom>
          <a:solidFill>
            <a:srgbClr val="CCECFF">
              <a:alpha val="4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AR">
              <a:solidFill>
                <a:srgbClr val="000000"/>
              </a:solidFill>
              <a:latin typeface="Franklin Gothic Book" pitchFamily="34" charset="0"/>
            </a:endParaRPr>
          </a:p>
        </p:txBody>
      </p:sp>
      <p:pic>
        <p:nvPicPr>
          <p:cNvPr id="1034" name="Picture 12" descr="IUE - Instituto Universitario del Ejércit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28" b="3571"/>
          <a:stretch>
            <a:fillRect/>
          </a:stretch>
        </p:blipFill>
        <p:spPr bwMode="auto">
          <a:xfrm>
            <a:off x="6215063" y="214313"/>
            <a:ext cx="264318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88" descr="LogoMapuche2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18716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8"/>
          <p:cNvSpPr>
            <a:spLocks noChangeArrowheads="1"/>
          </p:cNvSpPr>
          <p:nvPr userDrawn="1"/>
        </p:nvSpPr>
        <p:spPr bwMode="auto">
          <a:xfrm>
            <a:off x="0" y="1200150"/>
            <a:ext cx="9144000" cy="5661025"/>
          </a:xfrm>
          <a:prstGeom prst="rect">
            <a:avLst/>
          </a:prstGeom>
          <a:solidFill>
            <a:srgbClr val="CCECFF">
              <a:alpha val="42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AR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18" name="17 Conector recto"/>
          <p:cNvCxnSpPr/>
          <p:nvPr userDrawn="1"/>
        </p:nvCxnSpPr>
        <p:spPr>
          <a:xfrm>
            <a:off x="0" y="1177925"/>
            <a:ext cx="9144000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hyperlink" Target="http://www.siu.edu.ar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352227" y="5445224"/>
            <a:ext cx="8458200" cy="914400"/>
          </a:xfrm>
        </p:spPr>
        <p:txBody>
          <a:bodyPr/>
          <a:lstStyle/>
          <a:p>
            <a:pPr algn="ctr"/>
            <a:r>
              <a:rPr lang="es-AR" sz="4400" b="1" dirty="0" smtClean="0"/>
              <a:t>S</a:t>
            </a:r>
            <a:r>
              <a:rPr lang="es-AR" sz="4000" b="1" dirty="0" smtClean="0"/>
              <a:t>istema de </a:t>
            </a:r>
            <a:r>
              <a:rPr lang="es-AR" sz="4400" b="1" dirty="0" smtClean="0"/>
              <a:t>I</a:t>
            </a:r>
            <a:r>
              <a:rPr lang="es-AR" sz="4000" b="1" dirty="0" smtClean="0"/>
              <a:t>nformación </a:t>
            </a:r>
            <a:r>
              <a:rPr lang="es-AR" sz="4400" b="1" dirty="0" smtClean="0"/>
              <a:t>U</a:t>
            </a:r>
            <a:r>
              <a:rPr lang="es-AR" sz="4000" b="1" dirty="0" smtClean="0"/>
              <a:t>niversitario</a:t>
            </a:r>
            <a:endParaRPr lang="es-AR" sz="4000" b="1" dirty="0"/>
          </a:p>
        </p:txBody>
      </p:sp>
      <p:pic>
        <p:nvPicPr>
          <p:cNvPr id="5" name="Picture 2" descr="Z:\si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083550" cy="51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9706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3"/>
          <p:cNvSpPr>
            <a:spLocks noChangeArrowheads="1"/>
          </p:cNvSpPr>
          <p:nvPr/>
        </p:nvSpPr>
        <p:spPr bwMode="auto">
          <a:xfrm>
            <a:off x="0" y="1052513"/>
            <a:ext cx="9144000" cy="144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s-ES_tradnl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3555" name="Picture 88" descr="LogoMapuche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18716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1188616"/>
            <a:ext cx="2700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AR" sz="3200" b="1" i="1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Liquidación</a:t>
            </a:r>
            <a:endParaRPr lang="es-ES_tradnl" sz="2600" b="1" i="1" u="sng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Elipse"/>
          <p:cNvSpPr/>
          <p:nvPr/>
        </p:nvSpPr>
        <p:spPr>
          <a:xfrm>
            <a:off x="3815916" y="3105236"/>
            <a:ext cx="2124236" cy="899828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0"/>
            <a:tileRect/>
          </a:gradFill>
          <a:scene3d>
            <a:camera prst="orthographicFront">
              <a:rot lat="0" lon="0" rev="0"/>
            </a:camera>
            <a:lightRig rig="sunrise" dir="t"/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>
                <a:latin typeface="Arial" pitchFamily="34" charset="0"/>
                <a:cs typeface="Arial" pitchFamily="34" charset="0"/>
              </a:rPr>
              <a:t>LIQUIDAR</a:t>
            </a:r>
            <a:endParaRPr lang="es-A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3557892" y="5757505"/>
            <a:ext cx="2437903" cy="936104"/>
          </a:xfrm>
          <a:prstGeom prst="ellipse">
            <a:avLst/>
          </a:prstGeom>
          <a:scene3d>
            <a:camera prst="orthographicFront">
              <a:rot lat="0" lon="0" rev="0"/>
            </a:camera>
            <a:lightRig rig="sunrise" dir="t"/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>
                <a:latin typeface="Arial" pitchFamily="34" charset="0"/>
                <a:cs typeface="Arial" pitchFamily="34" charset="0"/>
              </a:rPr>
              <a:t>Recibo</a:t>
            </a:r>
            <a:endParaRPr lang="es-A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Elipse"/>
          <p:cNvSpPr/>
          <p:nvPr/>
        </p:nvSpPr>
        <p:spPr>
          <a:xfrm>
            <a:off x="539552" y="1867234"/>
            <a:ext cx="2272612" cy="1057710"/>
          </a:xfrm>
          <a:prstGeom prst="ellipse">
            <a:avLst/>
          </a:prstGeom>
          <a:scene3d>
            <a:camera prst="orthographicFront">
              <a:rot lat="0" lon="0" rev="0"/>
            </a:camera>
            <a:lightRig rig="sunrise" dir="t"/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>
                <a:latin typeface="Arial" pitchFamily="34" charset="0"/>
                <a:cs typeface="Arial" pitchFamily="34" charset="0"/>
              </a:rPr>
              <a:t>Definición de Conceptos</a:t>
            </a:r>
            <a:endParaRPr lang="es-A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27 Elipse"/>
          <p:cNvSpPr/>
          <p:nvPr/>
        </p:nvSpPr>
        <p:spPr>
          <a:xfrm>
            <a:off x="6634559" y="1867234"/>
            <a:ext cx="2329929" cy="1057710"/>
          </a:xfrm>
          <a:prstGeom prst="ellipse">
            <a:avLst/>
          </a:prstGeom>
          <a:scene3d>
            <a:camera prst="orthographicFront">
              <a:rot lat="0" lon="0" rev="0"/>
            </a:camera>
            <a:lightRig rig="sunrise" dir="t"/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>
                <a:latin typeface="Arial" pitchFamily="34" charset="0"/>
                <a:cs typeface="Arial" pitchFamily="34" charset="0"/>
              </a:rPr>
              <a:t>Definir la Liquidación</a:t>
            </a:r>
            <a:endParaRPr lang="es-A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3557892" y="4437112"/>
            <a:ext cx="2526276" cy="936104"/>
          </a:xfrm>
          <a:prstGeom prst="ellipse">
            <a:avLst/>
          </a:prstGeom>
          <a:scene3d>
            <a:camera prst="orthographicFront">
              <a:rot lat="0" lon="0" rev="0"/>
            </a:camera>
            <a:lightRig rig="sunrise" dir="t"/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>
                <a:latin typeface="Arial" pitchFamily="34" charset="0"/>
                <a:cs typeface="Arial" pitchFamily="34" charset="0"/>
              </a:rPr>
              <a:t>Acreditación</a:t>
            </a:r>
            <a:endParaRPr lang="es-A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Elipse"/>
          <p:cNvSpPr/>
          <p:nvPr/>
        </p:nvSpPr>
        <p:spPr>
          <a:xfrm>
            <a:off x="3707904" y="1867234"/>
            <a:ext cx="2232248" cy="1057710"/>
          </a:xfrm>
          <a:prstGeom prst="ellipse">
            <a:avLst/>
          </a:prstGeom>
          <a:scene3d>
            <a:camera prst="orthographicFront">
              <a:rot lat="0" lon="0" rev="0"/>
            </a:camera>
            <a:lightRig rig="sunrise" dir="t"/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>
                <a:latin typeface="Arial" pitchFamily="34" charset="0"/>
                <a:cs typeface="Arial" pitchFamily="34" charset="0"/>
              </a:rPr>
              <a:t>Asociar Conceptos a Grupos</a:t>
            </a:r>
            <a:endParaRPr lang="es-A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Flecha derecha"/>
          <p:cNvSpPr/>
          <p:nvPr/>
        </p:nvSpPr>
        <p:spPr>
          <a:xfrm>
            <a:off x="2981325" y="2190750"/>
            <a:ext cx="576263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33" name="32 Flecha derecha"/>
          <p:cNvSpPr/>
          <p:nvPr/>
        </p:nvSpPr>
        <p:spPr>
          <a:xfrm rot="5553627">
            <a:off x="4689475" y="4083050"/>
            <a:ext cx="288925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34" name="33 Flecha derecha"/>
          <p:cNvSpPr/>
          <p:nvPr/>
        </p:nvSpPr>
        <p:spPr>
          <a:xfrm>
            <a:off x="5995988" y="2190750"/>
            <a:ext cx="576262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35" name="34 Flecha derecha"/>
          <p:cNvSpPr/>
          <p:nvPr/>
        </p:nvSpPr>
        <p:spPr>
          <a:xfrm rot="5553627">
            <a:off x="4668838" y="5429250"/>
            <a:ext cx="288925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491" y="118456"/>
            <a:ext cx="864096" cy="86481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3"/>
          <p:cNvSpPr>
            <a:spLocks noChangeArrowheads="1"/>
          </p:cNvSpPr>
          <p:nvPr/>
        </p:nvSpPr>
        <p:spPr bwMode="auto">
          <a:xfrm>
            <a:off x="0" y="1074738"/>
            <a:ext cx="9144000" cy="144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/>
          </a:p>
        </p:txBody>
      </p:sp>
      <p:pic>
        <p:nvPicPr>
          <p:cNvPr id="24579" name="Picture 88" descr="LogoMapuche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18716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0" name="27 Grupo"/>
          <p:cNvGrpSpPr>
            <a:grpSpLocks/>
          </p:cNvGrpSpPr>
          <p:nvPr/>
        </p:nvGrpSpPr>
        <p:grpSpPr bwMode="auto">
          <a:xfrm>
            <a:off x="395288" y="1341438"/>
            <a:ext cx="8353425" cy="5278437"/>
            <a:chOff x="395536" y="1340768"/>
            <a:chExt cx="8352928" cy="5278822"/>
          </a:xfrm>
        </p:grpSpPr>
        <p:pic>
          <p:nvPicPr>
            <p:cNvPr id="24581" name="28 Imagen" descr="363-51546.pdf - Adobe Reader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5" t="22723" r="19865" b="14478"/>
            <a:stretch>
              <a:fillRect/>
            </a:stretch>
          </p:blipFill>
          <p:spPr bwMode="auto">
            <a:xfrm>
              <a:off x="395536" y="1340768"/>
              <a:ext cx="8352928" cy="5278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29 Rectángulo"/>
            <p:cNvSpPr/>
            <p:nvPr/>
          </p:nvSpPr>
          <p:spPr>
            <a:xfrm>
              <a:off x="755877" y="2420347"/>
              <a:ext cx="576229" cy="73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dirty="0"/>
            </a:p>
          </p:txBody>
        </p:sp>
        <p:sp>
          <p:nvSpPr>
            <p:cNvPr id="31" name="30 Rectángulo"/>
            <p:cNvSpPr/>
            <p:nvPr/>
          </p:nvSpPr>
          <p:spPr>
            <a:xfrm>
              <a:off x="1343217" y="2225069"/>
              <a:ext cx="295257" cy="73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dirty="0"/>
            </a:p>
          </p:txBody>
        </p:sp>
        <p:sp>
          <p:nvSpPr>
            <p:cNvPr id="32" name="31 Rectángulo"/>
            <p:cNvSpPr/>
            <p:nvPr/>
          </p:nvSpPr>
          <p:spPr>
            <a:xfrm>
              <a:off x="4692642" y="2420347"/>
              <a:ext cx="576229" cy="73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dirty="0"/>
            </a:p>
          </p:txBody>
        </p:sp>
        <p:sp>
          <p:nvSpPr>
            <p:cNvPr id="33" name="32 Rectángulo"/>
            <p:cNvSpPr/>
            <p:nvPr/>
          </p:nvSpPr>
          <p:spPr>
            <a:xfrm>
              <a:off x="5279982" y="2225069"/>
              <a:ext cx="296845" cy="73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dirty="0"/>
            </a:p>
          </p:txBody>
        </p:sp>
      </p:grpSp>
      <p:pic>
        <p:nvPicPr>
          <p:cNvPr id="11267" name="Picture 3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412776"/>
            <a:ext cx="122413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340768"/>
            <a:ext cx="1224136" cy="61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491" y="118456"/>
            <a:ext cx="864096" cy="86481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ChangeArrowheads="1"/>
          </p:cNvSpPr>
          <p:nvPr/>
        </p:nvSpPr>
        <p:spPr bwMode="auto">
          <a:xfrm>
            <a:off x="0" y="1052513"/>
            <a:ext cx="9144000" cy="144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>
              <a:latin typeface="Arial Rounded MT Bold" pitchFamily="34" charset="0"/>
            </a:endParaRP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2032000" y="1504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5604" name="Text Box 22"/>
          <p:cNvSpPr txBox="1">
            <a:spLocks noChangeArrowheads="1"/>
          </p:cNvSpPr>
          <p:nvPr/>
        </p:nvSpPr>
        <p:spPr bwMode="auto">
          <a:xfrm>
            <a:off x="3276600" y="1225551"/>
            <a:ext cx="2235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 sz="3600" u="sng" dirty="0">
                <a:latin typeface="Arial Rounded MT Bold" pitchFamily="34" charset="0"/>
              </a:rPr>
              <a:t>Reportes</a:t>
            </a:r>
            <a:endParaRPr lang="es-ES" sz="3600" u="sng" dirty="0">
              <a:latin typeface="Arial Rounded MT Bold" pitchFamily="34" charset="0"/>
            </a:endParaRPr>
          </a:p>
        </p:txBody>
      </p:sp>
      <p:pic>
        <p:nvPicPr>
          <p:cNvPr id="25605" name="Picture 26" descr="LogoMapuche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18716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14 Rectángulo"/>
          <p:cNvSpPr>
            <a:spLocks noChangeArrowheads="1"/>
          </p:cNvSpPr>
          <p:nvPr/>
        </p:nvSpPr>
        <p:spPr bwMode="auto">
          <a:xfrm>
            <a:off x="285750" y="1857375"/>
            <a:ext cx="88582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ES" sz="2800" dirty="0"/>
          </a:p>
          <a:p>
            <a:r>
              <a:rPr lang="es-ES" sz="2800" dirty="0"/>
              <a:t>Se obtienen a través</a:t>
            </a:r>
            <a:r>
              <a:rPr lang="es-ES" sz="2800" dirty="0" smtClean="0"/>
              <a:t>:</a:t>
            </a:r>
          </a:p>
          <a:p>
            <a:endParaRPr lang="es-ES" sz="2800" dirty="0"/>
          </a:p>
          <a:p>
            <a:pPr marL="914400" lvl="1" indent="-457200">
              <a:buFont typeface="Wingdings" pitchFamily="2" charset="2"/>
              <a:buChar char="Ø"/>
            </a:pPr>
            <a:r>
              <a:rPr lang="es-ES" sz="2800" dirty="0"/>
              <a:t>Del </a:t>
            </a:r>
            <a:r>
              <a:rPr lang="es-ES" sz="2800" dirty="0" smtClean="0"/>
              <a:t>sistema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s-ES" sz="2800" dirty="0" smtClean="0"/>
              <a:t>De </a:t>
            </a:r>
            <a:r>
              <a:rPr lang="es-ES" sz="2800" dirty="0"/>
              <a:t>un </a:t>
            </a:r>
            <a:r>
              <a:rPr lang="es-ES" sz="2800" dirty="0" smtClean="0"/>
              <a:t>desarrollo, propio del UNSJ, que permite personalizaciones y consultas </a:t>
            </a:r>
            <a:r>
              <a:rPr lang="es-ES" sz="2800" dirty="0" err="1" smtClean="0"/>
              <a:t>via</a:t>
            </a:r>
            <a:r>
              <a:rPr lang="es-ES" sz="2800" dirty="0" smtClean="0"/>
              <a:t> internet</a:t>
            </a:r>
            <a:endParaRPr lang="es-ES" sz="2800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491" y="118456"/>
            <a:ext cx="864096" cy="86481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ChangeArrowheads="1"/>
          </p:cNvSpPr>
          <p:nvPr/>
        </p:nvSpPr>
        <p:spPr bwMode="auto">
          <a:xfrm>
            <a:off x="0" y="1052513"/>
            <a:ext cx="9144000" cy="144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6627" name="48 CuadroTexto"/>
          <p:cNvSpPr txBox="1">
            <a:spLocks noChangeArrowheads="1"/>
          </p:cNvSpPr>
          <p:nvPr/>
        </p:nvSpPr>
        <p:spPr bwMode="auto">
          <a:xfrm>
            <a:off x="1982788" y="2971800"/>
            <a:ext cx="46561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sz="4000" b="1" dirty="0"/>
              <a:t>Dudas / Consultas</a:t>
            </a:r>
            <a:endParaRPr lang="es-AR" sz="4000" b="1" dirty="0"/>
          </a:p>
        </p:txBody>
      </p:sp>
      <p:pic>
        <p:nvPicPr>
          <p:cNvPr id="26628" name="Picture 6" descr="C:\Documents and Settings\cfroldan\Configuración local\Archivos temporales de Internet\Content.IE5\CRKC6PMM\MC90007871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068638"/>
            <a:ext cx="1168400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 txBox="1">
            <a:spLocks noChangeArrowheads="1"/>
          </p:cNvSpPr>
          <p:nvPr/>
        </p:nvSpPr>
        <p:spPr bwMode="auto">
          <a:xfrm>
            <a:off x="2000250" y="4783138"/>
            <a:ext cx="4662488" cy="9334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s-AR" sz="3600" b="1" dirty="0">
                <a:solidFill>
                  <a:schemeClr val="tx2"/>
                </a:solidFill>
                <a:latin typeface="+mn-lt"/>
                <a:hlinkClick r:id="rId4"/>
              </a:rPr>
              <a:t>www.siu.edu.ar</a:t>
            </a:r>
            <a:endParaRPr lang="es-AR" sz="3600" b="1" dirty="0">
              <a:solidFill>
                <a:schemeClr val="tx2"/>
              </a:solidFill>
              <a:latin typeface="+mn-lt"/>
            </a:endParaRPr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es-ES" sz="36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491" y="118456"/>
            <a:ext cx="864096" cy="864816"/>
          </a:xfrm>
          <a:prstGeom prst="rect">
            <a:avLst/>
          </a:prstGeom>
        </p:spPr>
      </p:pic>
      <p:pic>
        <p:nvPicPr>
          <p:cNvPr id="8" name="Picture 26" descr="LogoMapuche2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18716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ChangeArrowheads="1"/>
          </p:cNvSpPr>
          <p:nvPr/>
        </p:nvSpPr>
        <p:spPr bwMode="auto">
          <a:xfrm>
            <a:off x="0" y="1052513"/>
            <a:ext cx="9144000" cy="144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/>
          </a:p>
        </p:txBody>
      </p:sp>
      <p:pic>
        <p:nvPicPr>
          <p:cNvPr id="27651" name="Picture 19" descr="LogoMapuche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18716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LogoMapuche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214554"/>
            <a:ext cx="7215187" cy="247173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491" y="118456"/>
            <a:ext cx="864096" cy="86481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0" y="1052513"/>
            <a:ext cx="9144000" cy="144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/>
          </a:p>
        </p:txBody>
      </p:sp>
      <p:pic>
        <p:nvPicPr>
          <p:cNvPr id="13316" name="Picture 19" descr="LogoMapuche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18716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LogoMapuche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214554"/>
            <a:ext cx="7215187" cy="247173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491" y="118456"/>
            <a:ext cx="864096" cy="86481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ChangeArrowheads="1"/>
          </p:cNvSpPr>
          <p:nvPr/>
        </p:nvSpPr>
        <p:spPr bwMode="auto">
          <a:xfrm>
            <a:off x="-36512" y="1052290"/>
            <a:ext cx="9144000" cy="144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/>
          </a:p>
        </p:txBody>
      </p:sp>
      <p:pic>
        <p:nvPicPr>
          <p:cNvPr id="16387" name="Picture 26" descr="LogoMapuche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18716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8" name="2 Grupo"/>
          <p:cNvGrpSpPr>
            <a:grpSpLocks/>
          </p:cNvGrpSpPr>
          <p:nvPr/>
        </p:nvGrpSpPr>
        <p:grpSpPr bwMode="auto">
          <a:xfrm>
            <a:off x="48557" y="1196752"/>
            <a:ext cx="9072563" cy="5622925"/>
            <a:chOff x="26988" y="1220788"/>
            <a:chExt cx="9072562" cy="5622925"/>
          </a:xfrm>
        </p:grpSpPr>
        <p:pic>
          <p:nvPicPr>
            <p:cNvPr id="16389" name="47 Imagen" descr="Plantilla_miembros_junio201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8" y="1220788"/>
              <a:ext cx="9072562" cy="562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0 Imag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9618" y="5927572"/>
              <a:ext cx="1080120" cy="376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1" name="1 CuadroTexto"/>
            <p:cNvSpPr txBox="1">
              <a:spLocks noChangeArrowheads="1"/>
            </p:cNvSpPr>
            <p:nvPr/>
          </p:nvSpPr>
          <p:spPr bwMode="auto">
            <a:xfrm>
              <a:off x="6257532" y="6343948"/>
              <a:ext cx="954772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AR" sz="800">
                  <a:latin typeface="Euphemia" pitchFamily="34" charset="0"/>
                  <a:cs typeface="Times New Roman" pitchFamily="18" charset="0"/>
                </a:rPr>
                <a:t>Instituto                      Universitario</a:t>
              </a:r>
            </a:p>
            <a:p>
              <a:pPr algn="ctr" eaLnBrk="1" hangingPunct="1"/>
              <a:r>
                <a:rPr lang="es-AR" sz="800">
                  <a:latin typeface="Euphemia" pitchFamily="34" charset="0"/>
                  <a:cs typeface="Times New Roman" pitchFamily="18" charset="0"/>
                </a:rPr>
                <a:t>del Ejército</a:t>
              </a:r>
            </a:p>
          </p:txBody>
        </p:sp>
      </p:grpSp>
      <p:pic>
        <p:nvPicPr>
          <p:cNvPr id="11" name="1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491" y="118456"/>
            <a:ext cx="864096" cy="86481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ChangeArrowheads="1"/>
          </p:cNvSpPr>
          <p:nvPr/>
        </p:nvSpPr>
        <p:spPr bwMode="auto">
          <a:xfrm>
            <a:off x="0" y="1052513"/>
            <a:ext cx="9144000" cy="144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4339" name="1 Título"/>
          <p:cNvSpPr txBox="1">
            <a:spLocks/>
          </p:cNvSpPr>
          <p:nvPr/>
        </p:nvSpPr>
        <p:spPr bwMode="auto">
          <a:xfrm>
            <a:off x="357188" y="1785938"/>
            <a:ext cx="8358187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AR" sz="2800" dirty="0" smtClean="0"/>
              <a:t>El </a:t>
            </a:r>
            <a:r>
              <a:rPr lang="es-AR" sz="2800" b="1" dirty="0"/>
              <a:t>SIU-Mapuche</a:t>
            </a:r>
            <a:r>
              <a:rPr lang="es-AR" sz="2800" dirty="0"/>
              <a:t> es un sistema que lleva adelante la gestión de Recursos Humanos de manera integrada. Mantiene el legajo del empleado actualizado y constituye una base para obtener información útil para la organización.</a:t>
            </a:r>
          </a:p>
          <a:p>
            <a:pPr eaLnBrk="1" hangingPunct="1">
              <a:lnSpc>
                <a:spcPct val="80000"/>
              </a:lnSpc>
            </a:pPr>
            <a:r>
              <a:rPr lang="es-AR" sz="2800" dirty="0"/>
              <a:t> </a:t>
            </a:r>
            <a:br>
              <a:rPr lang="es-AR" sz="2800" dirty="0"/>
            </a:br>
            <a:r>
              <a:rPr lang="es-AR" sz="2800" dirty="0" smtClean="0"/>
              <a:t>Está </a:t>
            </a:r>
            <a:r>
              <a:rPr lang="es-AR" sz="2800" dirty="0"/>
              <a:t>basado en un </a:t>
            </a:r>
            <a:r>
              <a:rPr lang="es-AR" sz="2800" b="1" u="sng" dirty="0"/>
              <a:t>legajo electrónico único</a:t>
            </a:r>
            <a:r>
              <a:rPr lang="es-AR" sz="2800" dirty="0"/>
              <a:t>, que es la fuente de información </a:t>
            </a:r>
            <a:r>
              <a:rPr lang="es-AR" sz="2800" dirty="0" smtClean="0"/>
              <a:t>para:</a:t>
            </a:r>
          </a:p>
          <a:p>
            <a:pPr eaLnBrk="1" hangingPunct="1">
              <a:lnSpc>
                <a:spcPct val="80000"/>
              </a:lnSpc>
            </a:pPr>
            <a:endParaRPr lang="es-AR" sz="2800" dirty="0" smtClean="0"/>
          </a:p>
          <a:p>
            <a:pPr marL="1173163" indent="-457200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s-AR" sz="2800" dirty="0" smtClean="0"/>
              <a:t>Gestión </a:t>
            </a:r>
            <a:r>
              <a:rPr lang="es-AR" sz="2800" dirty="0"/>
              <a:t>de personal </a:t>
            </a:r>
            <a:endParaRPr lang="es-AR" sz="2800" dirty="0" smtClean="0"/>
          </a:p>
          <a:p>
            <a:pPr marL="1173163" indent="-457200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s-AR" sz="2800" dirty="0" smtClean="0"/>
              <a:t>Liquidación </a:t>
            </a:r>
            <a:r>
              <a:rPr lang="es-AR" sz="2800" dirty="0"/>
              <a:t>de </a:t>
            </a:r>
            <a:r>
              <a:rPr lang="es-AR" sz="2800" dirty="0" smtClean="0"/>
              <a:t>haberes </a:t>
            </a:r>
            <a:endParaRPr lang="es-AR" sz="2800" dirty="0"/>
          </a:p>
        </p:txBody>
      </p:sp>
      <p:pic>
        <p:nvPicPr>
          <p:cNvPr id="14340" name="Picture 19" descr="LogoMapuche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18716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4 Rectángulo"/>
          <p:cNvSpPr>
            <a:spLocks noChangeArrowheads="1"/>
          </p:cNvSpPr>
          <p:nvPr/>
        </p:nvSpPr>
        <p:spPr bwMode="auto">
          <a:xfrm>
            <a:off x="3186112" y="1228408"/>
            <a:ext cx="23002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3600" u="sng" dirty="0">
                <a:latin typeface="Arial Rounded MT Bold" pitchFamily="34" charset="0"/>
              </a:rPr>
              <a:t>Objetivos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491" y="118456"/>
            <a:ext cx="864096" cy="86481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0" y="1052513"/>
            <a:ext cx="9144000" cy="144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2032000" y="1504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18436" name="Picture 26" descr="LogoMapuche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18716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 descr="http://www.siu.edu.ar/wp-content/uploads/2011/02/prestaciones_mapuch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098550"/>
            <a:ext cx="8358187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11 Grupo"/>
          <p:cNvGrpSpPr/>
          <p:nvPr/>
        </p:nvGrpSpPr>
        <p:grpSpPr>
          <a:xfrm>
            <a:off x="2354263" y="5657850"/>
            <a:ext cx="4594225" cy="674688"/>
            <a:chOff x="2354263" y="5657850"/>
            <a:chExt cx="4594225" cy="674688"/>
          </a:xfrm>
        </p:grpSpPr>
        <p:sp>
          <p:nvSpPr>
            <p:cNvPr id="17" name="16 Elipse"/>
            <p:cNvSpPr/>
            <p:nvPr/>
          </p:nvSpPr>
          <p:spPr>
            <a:xfrm>
              <a:off x="5795963" y="5691188"/>
              <a:ext cx="1152525" cy="560387"/>
            </a:xfrm>
            <a:prstGeom prst="ellipse">
              <a:avLst/>
            </a:pr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18" name="17 Elipse"/>
            <p:cNvSpPr/>
            <p:nvPr/>
          </p:nvSpPr>
          <p:spPr>
            <a:xfrm>
              <a:off x="2354263" y="5657850"/>
              <a:ext cx="1295400" cy="674688"/>
            </a:xfrm>
            <a:prstGeom prst="ellipse">
              <a:avLst/>
            </a:pr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1908175" y="2276475"/>
            <a:ext cx="2908300" cy="4533900"/>
            <a:chOff x="1908175" y="2276475"/>
            <a:chExt cx="2908300" cy="4533900"/>
          </a:xfrm>
        </p:grpSpPr>
        <p:sp>
          <p:nvSpPr>
            <p:cNvPr id="21" name="20 Elipse"/>
            <p:cNvSpPr/>
            <p:nvPr/>
          </p:nvSpPr>
          <p:spPr>
            <a:xfrm>
              <a:off x="1908175" y="2276475"/>
              <a:ext cx="1295400" cy="576263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27" name="26 Elipse"/>
            <p:cNvSpPr/>
            <p:nvPr/>
          </p:nvSpPr>
          <p:spPr>
            <a:xfrm>
              <a:off x="3521075" y="6116638"/>
              <a:ext cx="1295400" cy="693737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</p:grpSp>
      <p:sp>
        <p:nvSpPr>
          <p:cNvPr id="5" name="4 Rectángulo"/>
          <p:cNvSpPr/>
          <p:nvPr/>
        </p:nvSpPr>
        <p:spPr>
          <a:xfrm>
            <a:off x="-6350" y="5376863"/>
            <a:ext cx="2222500" cy="1476375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AR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Incorporación de documentos digitales pensando en un futuro de </a:t>
            </a:r>
            <a:r>
              <a:rPr lang="es-AR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despapelización</a:t>
            </a:r>
            <a:endParaRPr lang="es-AR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1258888" y="1196975"/>
            <a:ext cx="6661150" cy="3240088"/>
            <a:chOff x="1258888" y="1196975"/>
            <a:chExt cx="6661150" cy="3240088"/>
          </a:xfrm>
        </p:grpSpPr>
        <p:sp>
          <p:nvSpPr>
            <p:cNvPr id="24" name="23 Elipse"/>
            <p:cNvSpPr/>
            <p:nvPr/>
          </p:nvSpPr>
          <p:spPr>
            <a:xfrm>
              <a:off x="1258888" y="3068638"/>
              <a:ext cx="1296987" cy="576262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2" name="1 Elipse"/>
            <p:cNvSpPr/>
            <p:nvPr/>
          </p:nvSpPr>
          <p:spPr>
            <a:xfrm>
              <a:off x="3995738" y="1196975"/>
              <a:ext cx="1296987" cy="576263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7" name="6 Elipse"/>
            <p:cNvSpPr/>
            <p:nvPr/>
          </p:nvSpPr>
          <p:spPr>
            <a:xfrm>
              <a:off x="5292725" y="1519238"/>
              <a:ext cx="1295400" cy="574675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8" name="7 Elipse"/>
            <p:cNvSpPr/>
            <p:nvPr/>
          </p:nvSpPr>
          <p:spPr>
            <a:xfrm>
              <a:off x="6156325" y="2205038"/>
              <a:ext cx="1295400" cy="576262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20" name="19 Elipse"/>
            <p:cNvSpPr/>
            <p:nvPr/>
          </p:nvSpPr>
          <p:spPr>
            <a:xfrm>
              <a:off x="1476375" y="3860800"/>
              <a:ext cx="1295400" cy="576263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23" name="22 Elipse"/>
            <p:cNvSpPr/>
            <p:nvPr/>
          </p:nvSpPr>
          <p:spPr>
            <a:xfrm>
              <a:off x="6624638" y="3141663"/>
              <a:ext cx="1295400" cy="576262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1692275" y="1522413"/>
            <a:ext cx="6264275" cy="5219700"/>
            <a:chOff x="1692275" y="1522413"/>
            <a:chExt cx="6264275" cy="5219700"/>
          </a:xfrm>
        </p:grpSpPr>
        <p:sp>
          <p:nvSpPr>
            <p:cNvPr id="4" name="3 Elipse"/>
            <p:cNvSpPr/>
            <p:nvPr/>
          </p:nvSpPr>
          <p:spPr>
            <a:xfrm>
              <a:off x="6372225" y="4924425"/>
              <a:ext cx="1368425" cy="736600"/>
            </a:xfrm>
            <a:prstGeom prst="ellips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19" name="18 Elipse"/>
            <p:cNvSpPr/>
            <p:nvPr/>
          </p:nvSpPr>
          <p:spPr>
            <a:xfrm>
              <a:off x="1692275" y="4705350"/>
              <a:ext cx="1281113" cy="652463"/>
            </a:xfrm>
            <a:prstGeom prst="ellips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28" name="27 Elipse"/>
            <p:cNvSpPr/>
            <p:nvPr/>
          </p:nvSpPr>
          <p:spPr>
            <a:xfrm>
              <a:off x="6588125" y="3967163"/>
              <a:ext cx="1368425" cy="735012"/>
            </a:xfrm>
            <a:prstGeom prst="ellips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22" name="21 Elipse"/>
            <p:cNvSpPr/>
            <p:nvPr/>
          </p:nvSpPr>
          <p:spPr>
            <a:xfrm>
              <a:off x="4816475" y="6137275"/>
              <a:ext cx="979488" cy="604838"/>
            </a:xfrm>
            <a:prstGeom prst="ellips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31" name="30 Elipse"/>
            <p:cNvSpPr/>
            <p:nvPr/>
          </p:nvSpPr>
          <p:spPr>
            <a:xfrm>
              <a:off x="2771775" y="1522413"/>
              <a:ext cx="979488" cy="682625"/>
            </a:xfrm>
            <a:prstGeom prst="ellips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</p:grpSp>
      <p:pic>
        <p:nvPicPr>
          <p:cNvPr id="29" name="2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491" y="118456"/>
            <a:ext cx="864096" cy="86481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3"/>
          <p:cNvSpPr>
            <a:spLocks noChangeArrowheads="1"/>
          </p:cNvSpPr>
          <p:nvPr/>
        </p:nvSpPr>
        <p:spPr bwMode="auto">
          <a:xfrm>
            <a:off x="0" y="1052513"/>
            <a:ext cx="9144000" cy="144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/>
          </a:p>
        </p:txBody>
      </p:sp>
      <p:pic>
        <p:nvPicPr>
          <p:cNvPr id="19459" name="Picture 88" descr="LogoMapuche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18716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3367088" y="1203325"/>
            <a:ext cx="2327275" cy="1179513"/>
            <a:chOff x="3367088" y="1203325"/>
            <a:chExt cx="2327275" cy="1179513"/>
          </a:xfrm>
        </p:grpSpPr>
        <p:pic>
          <p:nvPicPr>
            <p:cNvPr id="22532" name="6 Elipse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088" y="1203325"/>
              <a:ext cx="2327275" cy="1179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1" name="Text Box 6"/>
            <p:cNvSpPr txBox="1">
              <a:spLocks noChangeArrowheads="1"/>
            </p:cNvSpPr>
            <p:nvPr/>
          </p:nvSpPr>
          <p:spPr bwMode="auto">
            <a:xfrm>
              <a:off x="3819525" y="1498600"/>
              <a:ext cx="1504950" cy="407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_tradnl" b="1" dirty="0"/>
                <a:t>Datos Personales</a:t>
              </a:r>
              <a:endParaRPr lang="es-AR" b="1" dirty="0"/>
            </a:p>
          </p:txBody>
        </p:sp>
      </p:grpSp>
      <p:sp>
        <p:nvSpPr>
          <p:cNvPr id="6" name="5 Elipse"/>
          <p:cNvSpPr/>
          <p:nvPr/>
        </p:nvSpPr>
        <p:spPr>
          <a:xfrm>
            <a:off x="3481758" y="3893216"/>
            <a:ext cx="2326533" cy="758619"/>
          </a:xfrm>
          <a:prstGeom prst="ellipse">
            <a:avLst/>
          </a:prstGeom>
          <a:scene3d>
            <a:camera prst="orthographicFront">
              <a:rot lat="0" lon="0" rev="0"/>
            </a:camera>
            <a:lightRig rig="sunrise" dir="t"/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>
                <a:latin typeface="Arial" pitchFamily="34" charset="0"/>
                <a:cs typeface="Arial" pitchFamily="34" charset="0"/>
              </a:rPr>
              <a:t>Legajo Electrónico</a:t>
            </a:r>
            <a:endParaRPr lang="es-A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535" name="Group 40"/>
          <p:cNvGrpSpPr>
            <a:grpSpLocks/>
          </p:cNvGrpSpPr>
          <p:nvPr/>
        </p:nvGrpSpPr>
        <p:grpSpPr bwMode="auto">
          <a:xfrm>
            <a:off x="684213" y="2036763"/>
            <a:ext cx="2303462" cy="960437"/>
            <a:chOff x="431" y="1480"/>
            <a:chExt cx="1206" cy="408"/>
          </a:xfrm>
        </p:grpSpPr>
        <p:pic>
          <p:nvPicPr>
            <p:cNvPr id="19491" name="16 Elipse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480"/>
              <a:ext cx="1206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2" name="Text Box 9"/>
            <p:cNvSpPr txBox="1">
              <a:spLocks noChangeArrowheads="1"/>
            </p:cNvSpPr>
            <p:nvPr/>
          </p:nvSpPr>
          <p:spPr bwMode="auto">
            <a:xfrm>
              <a:off x="612" y="1554"/>
              <a:ext cx="851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_tradnl" b="1" dirty="0"/>
                <a:t>Datos Familiares</a:t>
              </a:r>
              <a:endParaRPr lang="es-AR" b="1" dirty="0"/>
            </a:p>
          </p:txBody>
        </p:sp>
      </p:grpSp>
      <p:sp>
        <p:nvSpPr>
          <p:cNvPr id="18" name="17 Elipse"/>
          <p:cNvSpPr/>
          <p:nvPr/>
        </p:nvSpPr>
        <p:spPr>
          <a:xfrm>
            <a:off x="395536" y="3797623"/>
            <a:ext cx="1819483" cy="854212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Estudios</a:t>
            </a:r>
            <a:endParaRPr lang="es-A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539" name="18 Elipse"/>
          <p:cNvGrpSpPr>
            <a:grpSpLocks/>
          </p:cNvGrpSpPr>
          <p:nvPr/>
        </p:nvGrpSpPr>
        <p:grpSpPr bwMode="auto">
          <a:xfrm>
            <a:off x="6577013" y="1897063"/>
            <a:ext cx="2252662" cy="1174750"/>
            <a:chOff x="4067" y="1164"/>
            <a:chExt cx="1025" cy="430"/>
          </a:xfrm>
        </p:grpSpPr>
        <p:pic>
          <p:nvPicPr>
            <p:cNvPr id="19489" name="18 Elipse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" y="1164"/>
              <a:ext cx="1025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0" name="Text Box 15"/>
            <p:cNvSpPr txBox="1">
              <a:spLocks noChangeArrowheads="1"/>
            </p:cNvSpPr>
            <p:nvPr/>
          </p:nvSpPr>
          <p:spPr bwMode="auto">
            <a:xfrm>
              <a:off x="4244" y="1238"/>
              <a:ext cx="674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_tradnl" b="1" dirty="0" err="1"/>
                <a:t>Curriculum</a:t>
              </a:r>
              <a:endParaRPr lang="es-AR" b="1" dirty="0"/>
            </a:p>
          </p:txBody>
        </p:sp>
      </p:grpSp>
      <p:grpSp>
        <p:nvGrpSpPr>
          <p:cNvPr id="22540" name="Group 39"/>
          <p:cNvGrpSpPr>
            <a:grpSpLocks/>
          </p:cNvGrpSpPr>
          <p:nvPr/>
        </p:nvGrpSpPr>
        <p:grpSpPr bwMode="auto">
          <a:xfrm>
            <a:off x="3506788" y="5773738"/>
            <a:ext cx="2511425" cy="1022350"/>
            <a:chOff x="2245" y="3748"/>
            <a:chExt cx="1315" cy="434"/>
          </a:xfrm>
        </p:grpSpPr>
        <p:pic>
          <p:nvPicPr>
            <p:cNvPr id="19487" name="19 Elipse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3748"/>
              <a:ext cx="1315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8" name="Text Box 18"/>
            <p:cNvSpPr txBox="1">
              <a:spLocks noChangeArrowheads="1"/>
            </p:cNvSpPr>
            <p:nvPr/>
          </p:nvSpPr>
          <p:spPr bwMode="auto">
            <a:xfrm>
              <a:off x="2472" y="3793"/>
              <a:ext cx="838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_tradnl" b="1" dirty="0"/>
                <a:t>Antigüedad</a:t>
              </a:r>
              <a:endParaRPr lang="es-AR" b="1" dirty="0"/>
            </a:p>
          </p:txBody>
        </p:sp>
      </p:grpSp>
      <p:sp>
        <p:nvSpPr>
          <p:cNvPr id="21" name="20 Elipse"/>
          <p:cNvSpPr/>
          <p:nvPr/>
        </p:nvSpPr>
        <p:spPr>
          <a:xfrm>
            <a:off x="7043091" y="3724511"/>
            <a:ext cx="2012972" cy="854212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Datos Anexos</a:t>
            </a:r>
            <a:endParaRPr lang="es-A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Elipse"/>
          <p:cNvSpPr/>
          <p:nvPr/>
        </p:nvSpPr>
        <p:spPr>
          <a:xfrm>
            <a:off x="835979" y="5430318"/>
            <a:ext cx="1819484" cy="854212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Cargos</a:t>
            </a:r>
            <a:endParaRPr lang="es-A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547" name="Group 41"/>
          <p:cNvGrpSpPr>
            <a:grpSpLocks/>
          </p:cNvGrpSpPr>
          <p:nvPr/>
        </p:nvGrpSpPr>
        <p:grpSpPr bwMode="auto">
          <a:xfrm>
            <a:off x="6804025" y="5078413"/>
            <a:ext cx="2252663" cy="1014412"/>
            <a:chOff x="4286" y="3407"/>
            <a:chExt cx="1179" cy="431"/>
          </a:xfrm>
        </p:grpSpPr>
        <p:pic>
          <p:nvPicPr>
            <p:cNvPr id="19485" name="23 Elipse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3407"/>
              <a:ext cx="1179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6" name="Text Box 27"/>
            <p:cNvSpPr txBox="1">
              <a:spLocks noChangeArrowheads="1"/>
            </p:cNvSpPr>
            <p:nvPr/>
          </p:nvSpPr>
          <p:spPr bwMode="auto">
            <a:xfrm>
              <a:off x="4464" y="3482"/>
              <a:ext cx="865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_tradnl" b="1" dirty="0"/>
                <a:t>Otras Actividades</a:t>
              </a:r>
              <a:endParaRPr lang="es-AR" b="1" dirty="0"/>
            </a:p>
          </p:txBody>
        </p:sp>
      </p:grpSp>
      <p:sp>
        <p:nvSpPr>
          <p:cNvPr id="30" name="29 Flecha derecha"/>
          <p:cNvSpPr/>
          <p:nvPr/>
        </p:nvSpPr>
        <p:spPr>
          <a:xfrm rot="2211069">
            <a:off x="2787650" y="2854325"/>
            <a:ext cx="877888" cy="434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32" name="31 Flecha derecha"/>
          <p:cNvSpPr>
            <a:spLocks noChangeArrowheads="1"/>
          </p:cNvSpPr>
          <p:nvPr/>
        </p:nvSpPr>
        <p:spPr bwMode="auto">
          <a:xfrm rot="-2472438">
            <a:off x="2646363" y="4933950"/>
            <a:ext cx="877887" cy="504825"/>
          </a:xfrm>
          <a:prstGeom prst="rightArrow">
            <a:avLst>
              <a:gd name="adj1" fmla="val 48111"/>
              <a:gd name="adj2" fmla="val 40923"/>
            </a:avLst>
          </a:prstGeom>
          <a:solidFill>
            <a:schemeClr val="accent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>
              <a:solidFill>
                <a:schemeClr val="lt1"/>
              </a:solidFill>
              <a:latin typeface="+mn-lt"/>
            </a:endParaRPr>
          </a:p>
        </p:txBody>
      </p:sp>
      <p:sp>
        <p:nvSpPr>
          <p:cNvPr id="33" name="32 Flecha derecha"/>
          <p:cNvSpPr>
            <a:spLocks noChangeArrowheads="1"/>
          </p:cNvSpPr>
          <p:nvPr/>
        </p:nvSpPr>
        <p:spPr bwMode="auto">
          <a:xfrm rot="5400000">
            <a:off x="4133056" y="2642393"/>
            <a:ext cx="877887" cy="434975"/>
          </a:xfrm>
          <a:prstGeom prst="rightArrow">
            <a:avLst>
              <a:gd name="adj1" fmla="val 50000"/>
              <a:gd name="adj2" fmla="val 49970"/>
            </a:avLst>
          </a:prstGeom>
          <a:solidFill>
            <a:schemeClr val="accent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>
              <a:solidFill>
                <a:schemeClr val="lt1"/>
              </a:solidFill>
              <a:latin typeface="+mn-lt"/>
            </a:endParaRPr>
          </a:p>
        </p:txBody>
      </p:sp>
      <p:sp>
        <p:nvSpPr>
          <p:cNvPr id="34" name="33 Flecha derecha"/>
          <p:cNvSpPr/>
          <p:nvPr/>
        </p:nvSpPr>
        <p:spPr>
          <a:xfrm>
            <a:off x="2411413" y="4076700"/>
            <a:ext cx="877887" cy="434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36" name="35 Flecha derecha"/>
          <p:cNvSpPr>
            <a:spLocks noChangeArrowheads="1"/>
          </p:cNvSpPr>
          <p:nvPr/>
        </p:nvSpPr>
        <p:spPr bwMode="auto">
          <a:xfrm rot="16200000">
            <a:off x="4302920" y="5142706"/>
            <a:ext cx="735012" cy="434975"/>
          </a:xfrm>
          <a:prstGeom prst="rightArrow">
            <a:avLst>
              <a:gd name="adj1" fmla="val 50000"/>
              <a:gd name="adj2" fmla="val 49970"/>
            </a:avLst>
          </a:prstGeom>
          <a:solidFill>
            <a:schemeClr val="accent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" name="36 Flecha derecha"/>
          <p:cNvSpPr>
            <a:spLocks noChangeArrowheads="1"/>
          </p:cNvSpPr>
          <p:nvPr/>
        </p:nvSpPr>
        <p:spPr bwMode="auto">
          <a:xfrm rot="12348591">
            <a:off x="5745163" y="4968875"/>
            <a:ext cx="877887" cy="433388"/>
          </a:xfrm>
          <a:prstGeom prst="rightArrow">
            <a:avLst>
              <a:gd name="adj1" fmla="val 50000"/>
              <a:gd name="adj2" fmla="val 50153"/>
            </a:avLst>
          </a:prstGeom>
          <a:solidFill>
            <a:schemeClr val="accent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>
              <a:solidFill>
                <a:schemeClr val="lt1"/>
              </a:solidFill>
              <a:latin typeface="+mn-lt"/>
            </a:endParaRPr>
          </a:p>
        </p:txBody>
      </p:sp>
      <p:sp>
        <p:nvSpPr>
          <p:cNvPr id="38" name="37 Flecha derecha"/>
          <p:cNvSpPr>
            <a:spLocks noChangeArrowheads="1"/>
          </p:cNvSpPr>
          <p:nvPr/>
        </p:nvSpPr>
        <p:spPr bwMode="auto">
          <a:xfrm rot="10800000">
            <a:off x="5867400" y="4076700"/>
            <a:ext cx="877888" cy="434975"/>
          </a:xfrm>
          <a:prstGeom prst="rightArrow">
            <a:avLst>
              <a:gd name="adj1" fmla="val 50000"/>
              <a:gd name="adj2" fmla="val 49970"/>
            </a:avLst>
          </a:prstGeom>
          <a:solidFill>
            <a:schemeClr val="accent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>
              <a:solidFill>
                <a:schemeClr val="lt1"/>
              </a:solidFill>
              <a:latin typeface="+mn-lt"/>
            </a:endParaRPr>
          </a:p>
        </p:txBody>
      </p:sp>
      <p:sp>
        <p:nvSpPr>
          <p:cNvPr id="39" name="38 Flecha derecha"/>
          <p:cNvSpPr>
            <a:spLocks noChangeArrowheads="1"/>
          </p:cNvSpPr>
          <p:nvPr/>
        </p:nvSpPr>
        <p:spPr bwMode="auto">
          <a:xfrm rot="8295411">
            <a:off x="5580063" y="2997200"/>
            <a:ext cx="877887" cy="434975"/>
          </a:xfrm>
          <a:prstGeom prst="rightArrow">
            <a:avLst>
              <a:gd name="adj1" fmla="val 50000"/>
              <a:gd name="adj2" fmla="val 49970"/>
            </a:avLst>
          </a:prstGeom>
          <a:solidFill>
            <a:schemeClr val="accent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>
              <a:solidFill>
                <a:schemeClr val="lt1"/>
              </a:solidFill>
              <a:latin typeface="+mn-lt"/>
            </a:endParaRPr>
          </a:p>
        </p:txBody>
      </p:sp>
      <p:sp>
        <p:nvSpPr>
          <p:cNvPr id="31766" name="Rectangle 4"/>
          <p:cNvSpPr txBox="1">
            <a:spLocks noChangeArrowheads="1"/>
          </p:cNvSpPr>
          <p:nvPr/>
        </p:nvSpPr>
        <p:spPr bwMode="auto">
          <a:xfrm>
            <a:off x="0" y="1046163"/>
            <a:ext cx="1928813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AR" sz="32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Legajos</a:t>
            </a:r>
            <a:endParaRPr lang="en-US" sz="3200" b="1" i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" name="3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491" y="118456"/>
            <a:ext cx="864096" cy="86481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21" grpId="0" animBg="1"/>
      <p:bldP spid="23" grpId="0" animBg="1"/>
      <p:bldP spid="30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3"/>
          <p:cNvSpPr>
            <a:spLocks noChangeArrowheads="1"/>
          </p:cNvSpPr>
          <p:nvPr/>
        </p:nvSpPr>
        <p:spPr bwMode="auto">
          <a:xfrm>
            <a:off x="0" y="1052513"/>
            <a:ext cx="9144000" cy="144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/>
          </a:p>
        </p:txBody>
      </p:sp>
      <p:pic>
        <p:nvPicPr>
          <p:cNvPr id="20483" name="Picture 88" descr="LogoMapuche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18716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4"/>
          <p:cNvSpPr txBox="1">
            <a:spLocks noChangeArrowheads="1"/>
          </p:cNvSpPr>
          <p:nvPr/>
        </p:nvSpPr>
        <p:spPr bwMode="auto">
          <a:xfrm>
            <a:off x="0" y="1125538"/>
            <a:ext cx="192881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AR" sz="32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Legajos</a:t>
            </a:r>
            <a:endParaRPr lang="en-US" b="1" i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771775" y="1196975"/>
            <a:ext cx="5832475" cy="369888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AR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entorno gráfico del sistema es muy amigable y claro</a:t>
            </a:r>
          </a:p>
        </p:txBody>
      </p:sp>
      <p:grpSp>
        <p:nvGrpSpPr>
          <p:cNvPr id="7" name="6 Grupo"/>
          <p:cNvGrpSpPr/>
          <p:nvPr/>
        </p:nvGrpSpPr>
        <p:grpSpPr>
          <a:xfrm>
            <a:off x="315133" y="1859261"/>
            <a:ext cx="8289117" cy="4969147"/>
            <a:chOff x="348049" y="1323724"/>
            <a:chExt cx="8479904" cy="528672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86"/>
            <a:stretch/>
          </p:blipFill>
          <p:spPr bwMode="auto">
            <a:xfrm>
              <a:off x="348049" y="1323724"/>
              <a:ext cx="8479904" cy="52867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49" y="1988840"/>
              <a:ext cx="527153" cy="5760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491" y="118456"/>
            <a:ext cx="864096" cy="86481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3"/>
          <p:cNvSpPr>
            <a:spLocks noChangeArrowheads="1"/>
          </p:cNvSpPr>
          <p:nvPr/>
        </p:nvSpPr>
        <p:spPr bwMode="auto">
          <a:xfrm>
            <a:off x="0" y="1052513"/>
            <a:ext cx="9144000" cy="144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/>
          </a:p>
        </p:txBody>
      </p:sp>
      <p:pic>
        <p:nvPicPr>
          <p:cNvPr id="21507" name="Picture 88" descr="LogoMapuche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18716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4"/>
          <p:cNvSpPr txBox="1">
            <a:spLocks noChangeArrowheads="1"/>
          </p:cNvSpPr>
          <p:nvPr/>
        </p:nvSpPr>
        <p:spPr bwMode="auto">
          <a:xfrm>
            <a:off x="0" y="1125538"/>
            <a:ext cx="20002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AR" sz="3200" b="1" i="1" u="sng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Cargos</a:t>
            </a:r>
            <a:endParaRPr lang="en-US" sz="3200" b="1" i="1" u="sng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Elipse"/>
          <p:cNvSpPr/>
          <p:nvPr/>
        </p:nvSpPr>
        <p:spPr>
          <a:xfrm>
            <a:off x="181719" y="3053662"/>
            <a:ext cx="2304380" cy="792088"/>
          </a:xfrm>
          <a:prstGeom prst="ellipse">
            <a:avLst/>
          </a:prstGeom>
          <a:scene3d>
            <a:camera prst="orthographicFront">
              <a:rot lat="0" lon="0" rev="0"/>
            </a:camera>
            <a:lightRig rig="sunrise" dir="t"/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>
                <a:latin typeface="Arial" pitchFamily="34" charset="0"/>
                <a:cs typeface="Arial" pitchFamily="34" charset="0"/>
              </a:rPr>
              <a:t>Legajo Electrónico</a:t>
            </a:r>
            <a:endParaRPr lang="es-A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1528761" y="1663700"/>
            <a:ext cx="2108202" cy="3744962"/>
            <a:chOff x="1528761" y="1663700"/>
            <a:chExt cx="2108202" cy="3744962"/>
          </a:xfrm>
        </p:grpSpPr>
        <p:grpSp>
          <p:nvGrpSpPr>
            <p:cNvPr id="21515" name="Group 43"/>
            <p:cNvGrpSpPr>
              <a:grpSpLocks/>
            </p:cNvGrpSpPr>
            <p:nvPr/>
          </p:nvGrpSpPr>
          <p:grpSpPr bwMode="auto">
            <a:xfrm>
              <a:off x="1528763" y="1663700"/>
              <a:ext cx="2108200" cy="866775"/>
              <a:chOff x="431" y="1094"/>
              <a:chExt cx="1328" cy="340"/>
            </a:xfrm>
          </p:grpSpPr>
          <p:pic>
            <p:nvPicPr>
              <p:cNvPr id="21557" name="29 Elipse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" y="1094"/>
                <a:ext cx="1328" cy="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58" name="Text Box 25"/>
              <p:cNvSpPr txBox="1">
                <a:spLocks noChangeArrowheads="1"/>
              </p:cNvSpPr>
              <p:nvPr/>
            </p:nvSpPr>
            <p:spPr bwMode="auto">
              <a:xfrm>
                <a:off x="657" y="1150"/>
                <a:ext cx="947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s-ES_tradnl" b="1" dirty="0"/>
                  <a:t>Licencias</a:t>
                </a:r>
                <a:endParaRPr lang="es-AR" b="1" dirty="0"/>
              </a:p>
            </p:txBody>
          </p:sp>
        </p:grpSp>
        <p:grpSp>
          <p:nvGrpSpPr>
            <p:cNvPr id="21516" name="Group 44"/>
            <p:cNvGrpSpPr>
              <a:grpSpLocks/>
            </p:cNvGrpSpPr>
            <p:nvPr/>
          </p:nvGrpSpPr>
          <p:grpSpPr bwMode="auto">
            <a:xfrm>
              <a:off x="1528761" y="4437112"/>
              <a:ext cx="2001837" cy="971550"/>
              <a:chOff x="947" y="3051"/>
              <a:chExt cx="1261" cy="340"/>
            </a:xfrm>
          </p:grpSpPr>
          <p:pic>
            <p:nvPicPr>
              <p:cNvPr id="21555" name="30 Elipse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7" y="3051"/>
                <a:ext cx="1261" cy="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56" name="Text Box 28"/>
              <p:cNvSpPr txBox="1">
                <a:spLocks noChangeArrowheads="1"/>
              </p:cNvSpPr>
              <p:nvPr/>
            </p:nvSpPr>
            <p:spPr bwMode="auto">
              <a:xfrm>
                <a:off x="1140" y="3100"/>
                <a:ext cx="917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s-ES_tradnl" b="1" dirty="0"/>
                  <a:t>Novedades</a:t>
                </a:r>
                <a:endParaRPr lang="es-AR" b="1" dirty="0"/>
              </a:p>
            </p:txBody>
          </p:sp>
        </p:grpSp>
      </p:grpSp>
      <p:grpSp>
        <p:nvGrpSpPr>
          <p:cNvPr id="21524" name="Group 58"/>
          <p:cNvGrpSpPr>
            <a:grpSpLocks/>
          </p:cNvGrpSpPr>
          <p:nvPr/>
        </p:nvGrpSpPr>
        <p:grpSpPr bwMode="auto">
          <a:xfrm>
            <a:off x="6646863" y="1114425"/>
            <a:ext cx="1933575" cy="757238"/>
            <a:chOff x="4195" y="2387"/>
            <a:chExt cx="1218" cy="477"/>
          </a:xfrm>
        </p:grpSpPr>
        <p:pic>
          <p:nvPicPr>
            <p:cNvPr id="21553" name="27 Elipse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387"/>
              <a:ext cx="1218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54" name="Text Box 56"/>
            <p:cNvSpPr txBox="1">
              <a:spLocks noChangeArrowheads="1"/>
            </p:cNvSpPr>
            <p:nvPr/>
          </p:nvSpPr>
          <p:spPr bwMode="auto">
            <a:xfrm>
              <a:off x="4354" y="2432"/>
              <a:ext cx="885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AR" b="1" dirty="0"/>
                <a:t>Categorías</a:t>
              </a:r>
            </a:p>
          </p:txBody>
        </p:sp>
      </p:grpSp>
      <p:grpSp>
        <p:nvGrpSpPr>
          <p:cNvPr id="21527" name="Group 58"/>
          <p:cNvGrpSpPr>
            <a:grpSpLocks/>
          </p:cNvGrpSpPr>
          <p:nvPr/>
        </p:nvGrpSpPr>
        <p:grpSpPr bwMode="auto">
          <a:xfrm>
            <a:off x="6646863" y="3268663"/>
            <a:ext cx="1933575" cy="757237"/>
            <a:chOff x="4195" y="2387"/>
            <a:chExt cx="1218" cy="477"/>
          </a:xfrm>
        </p:grpSpPr>
        <p:pic>
          <p:nvPicPr>
            <p:cNvPr id="21551" name="27 Elipse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387"/>
              <a:ext cx="1218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52" name="Text Box 56"/>
            <p:cNvSpPr txBox="1">
              <a:spLocks noChangeArrowheads="1"/>
            </p:cNvSpPr>
            <p:nvPr/>
          </p:nvSpPr>
          <p:spPr bwMode="auto">
            <a:xfrm>
              <a:off x="4354" y="2432"/>
              <a:ext cx="885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AR" b="1"/>
                <a:t>Carrera</a:t>
              </a:r>
            </a:p>
          </p:txBody>
        </p:sp>
      </p:grpSp>
      <p:grpSp>
        <p:nvGrpSpPr>
          <p:cNvPr id="21528" name="Group 58"/>
          <p:cNvGrpSpPr>
            <a:grpSpLocks/>
          </p:cNvGrpSpPr>
          <p:nvPr/>
        </p:nvGrpSpPr>
        <p:grpSpPr bwMode="auto">
          <a:xfrm>
            <a:off x="6646863" y="1831975"/>
            <a:ext cx="1933575" cy="757238"/>
            <a:chOff x="4195" y="2387"/>
            <a:chExt cx="1218" cy="477"/>
          </a:xfrm>
        </p:grpSpPr>
        <p:pic>
          <p:nvPicPr>
            <p:cNvPr id="21549" name="27 Elipse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387"/>
              <a:ext cx="1218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50" name="Text Box 56"/>
            <p:cNvSpPr txBox="1">
              <a:spLocks noChangeArrowheads="1"/>
            </p:cNvSpPr>
            <p:nvPr/>
          </p:nvSpPr>
          <p:spPr bwMode="auto">
            <a:xfrm>
              <a:off x="4354" y="2432"/>
              <a:ext cx="885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AR" b="1" dirty="0"/>
                <a:t>Imputación</a:t>
              </a:r>
            </a:p>
          </p:txBody>
        </p:sp>
      </p:grpSp>
      <p:grpSp>
        <p:nvGrpSpPr>
          <p:cNvPr id="21529" name="Group 58"/>
          <p:cNvGrpSpPr>
            <a:grpSpLocks/>
          </p:cNvGrpSpPr>
          <p:nvPr/>
        </p:nvGrpSpPr>
        <p:grpSpPr bwMode="auto">
          <a:xfrm>
            <a:off x="6586538" y="5422900"/>
            <a:ext cx="1933575" cy="757238"/>
            <a:chOff x="4195" y="2387"/>
            <a:chExt cx="1218" cy="477"/>
          </a:xfrm>
        </p:grpSpPr>
        <p:pic>
          <p:nvPicPr>
            <p:cNvPr id="21547" name="27 Elipse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387"/>
              <a:ext cx="1218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48" name="Text Box 56"/>
            <p:cNvSpPr txBox="1">
              <a:spLocks noChangeArrowheads="1"/>
            </p:cNvSpPr>
            <p:nvPr/>
          </p:nvSpPr>
          <p:spPr bwMode="auto">
            <a:xfrm>
              <a:off x="4378" y="2444"/>
              <a:ext cx="885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AR" b="1" dirty="0"/>
                <a:t>Datos Anexos</a:t>
              </a:r>
            </a:p>
          </p:txBody>
        </p:sp>
      </p:grpSp>
      <p:grpSp>
        <p:nvGrpSpPr>
          <p:cNvPr id="21530" name="Group 58"/>
          <p:cNvGrpSpPr>
            <a:grpSpLocks/>
          </p:cNvGrpSpPr>
          <p:nvPr/>
        </p:nvGrpSpPr>
        <p:grpSpPr bwMode="auto">
          <a:xfrm>
            <a:off x="6646863" y="4705350"/>
            <a:ext cx="2025650" cy="757238"/>
            <a:chOff x="4195" y="2387"/>
            <a:chExt cx="1218" cy="477"/>
          </a:xfrm>
        </p:grpSpPr>
        <p:pic>
          <p:nvPicPr>
            <p:cNvPr id="21545" name="27 Elipse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387"/>
              <a:ext cx="1218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46" name="Text Box 56"/>
            <p:cNvSpPr txBox="1">
              <a:spLocks noChangeArrowheads="1"/>
            </p:cNvSpPr>
            <p:nvPr/>
          </p:nvSpPr>
          <p:spPr bwMode="auto">
            <a:xfrm>
              <a:off x="4318" y="2441"/>
              <a:ext cx="967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AR" b="1" dirty="0"/>
                <a:t>Frente a alumnos</a:t>
              </a:r>
            </a:p>
          </p:txBody>
        </p:sp>
      </p:grpSp>
      <p:grpSp>
        <p:nvGrpSpPr>
          <p:cNvPr id="21531" name="Group 58"/>
          <p:cNvGrpSpPr>
            <a:grpSpLocks/>
          </p:cNvGrpSpPr>
          <p:nvPr/>
        </p:nvGrpSpPr>
        <p:grpSpPr bwMode="auto">
          <a:xfrm>
            <a:off x="6646863" y="2551113"/>
            <a:ext cx="1933575" cy="757237"/>
            <a:chOff x="4195" y="2387"/>
            <a:chExt cx="1218" cy="477"/>
          </a:xfrm>
        </p:grpSpPr>
        <p:pic>
          <p:nvPicPr>
            <p:cNvPr id="21543" name="27 Elipse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387"/>
              <a:ext cx="1218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44" name="Text Box 56"/>
            <p:cNvSpPr txBox="1">
              <a:spLocks noChangeArrowheads="1"/>
            </p:cNvSpPr>
            <p:nvPr/>
          </p:nvSpPr>
          <p:spPr bwMode="auto">
            <a:xfrm>
              <a:off x="4354" y="2432"/>
              <a:ext cx="885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AR" b="1" dirty="0"/>
                <a:t>Horas</a:t>
              </a:r>
            </a:p>
          </p:txBody>
        </p:sp>
      </p:grpSp>
      <p:grpSp>
        <p:nvGrpSpPr>
          <p:cNvPr id="21532" name="Group 58"/>
          <p:cNvGrpSpPr>
            <a:grpSpLocks/>
          </p:cNvGrpSpPr>
          <p:nvPr/>
        </p:nvGrpSpPr>
        <p:grpSpPr bwMode="auto">
          <a:xfrm>
            <a:off x="6670675" y="3986213"/>
            <a:ext cx="1933575" cy="757237"/>
            <a:chOff x="4140" y="2171"/>
            <a:chExt cx="1218" cy="477"/>
          </a:xfrm>
        </p:grpSpPr>
        <p:pic>
          <p:nvPicPr>
            <p:cNvPr id="21541" name="27 Elipse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" y="2171"/>
              <a:ext cx="1218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42" name="Text Box 56"/>
            <p:cNvSpPr txBox="1">
              <a:spLocks noChangeArrowheads="1"/>
            </p:cNvSpPr>
            <p:nvPr/>
          </p:nvSpPr>
          <p:spPr bwMode="auto">
            <a:xfrm>
              <a:off x="4299" y="2228"/>
              <a:ext cx="885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AR" b="1" dirty="0"/>
                <a:t>Materia</a:t>
              </a:r>
            </a:p>
          </p:txBody>
        </p:sp>
      </p:grpSp>
      <p:grpSp>
        <p:nvGrpSpPr>
          <p:cNvPr id="21533" name="Group 58"/>
          <p:cNvGrpSpPr>
            <a:grpSpLocks/>
          </p:cNvGrpSpPr>
          <p:nvPr/>
        </p:nvGrpSpPr>
        <p:grpSpPr bwMode="auto">
          <a:xfrm>
            <a:off x="6634847" y="6140450"/>
            <a:ext cx="1933575" cy="757238"/>
            <a:chOff x="4195" y="2654"/>
            <a:chExt cx="1218" cy="477"/>
          </a:xfrm>
        </p:grpSpPr>
        <p:pic>
          <p:nvPicPr>
            <p:cNvPr id="21539" name="27 Elipse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2654"/>
              <a:ext cx="1218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40" name="Text Box 56"/>
            <p:cNvSpPr txBox="1">
              <a:spLocks noChangeArrowheads="1"/>
            </p:cNvSpPr>
            <p:nvPr/>
          </p:nvSpPr>
          <p:spPr bwMode="auto">
            <a:xfrm>
              <a:off x="4354" y="2703"/>
              <a:ext cx="885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AR" b="1"/>
                <a:t>Vigencia</a:t>
              </a:r>
            </a:p>
          </p:txBody>
        </p:sp>
      </p:grpSp>
      <p:sp>
        <p:nvSpPr>
          <p:cNvPr id="61" name="60 Rectángulo"/>
          <p:cNvSpPr/>
          <p:nvPr/>
        </p:nvSpPr>
        <p:spPr>
          <a:xfrm>
            <a:off x="4265020" y="2083944"/>
            <a:ext cx="1243084" cy="696983"/>
          </a:xfrm>
          <a:prstGeom prst="rect">
            <a:avLst/>
          </a:prstGeom>
          <a:solidFill>
            <a:srgbClr val="0070C0"/>
          </a:solidFill>
          <a:ln>
            <a:solidFill>
              <a:srgbClr val="69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000" b="1" dirty="0">
                <a:solidFill>
                  <a:schemeClr val="bg1"/>
                </a:solidFill>
              </a:rPr>
              <a:t>Encuadre </a:t>
            </a:r>
            <a:r>
              <a:rPr lang="es-AR" sz="2000" b="1" dirty="0" smtClean="0">
                <a:solidFill>
                  <a:schemeClr val="bg1"/>
                </a:solidFill>
              </a:rPr>
              <a:t>Legal</a:t>
            </a:r>
            <a:endParaRPr lang="es-AR" sz="2000" b="1" dirty="0">
              <a:solidFill>
                <a:schemeClr val="bg1"/>
              </a:solidFill>
            </a:endParaRPr>
          </a:p>
        </p:txBody>
      </p:sp>
      <p:sp>
        <p:nvSpPr>
          <p:cNvPr id="62" name="61 Rectángulo"/>
          <p:cNvSpPr/>
          <p:nvPr/>
        </p:nvSpPr>
        <p:spPr>
          <a:xfrm>
            <a:off x="4265020" y="1438275"/>
            <a:ext cx="1243084" cy="436562"/>
          </a:xfrm>
          <a:prstGeom prst="rect">
            <a:avLst/>
          </a:prstGeom>
          <a:solidFill>
            <a:srgbClr val="0070C0"/>
          </a:solidFill>
          <a:ln>
            <a:solidFill>
              <a:srgbClr val="69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000" b="1" dirty="0">
                <a:solidFill>
                  <a:schemeClr val="bg1"/>
                </a:solidFill>
              </a:rPr>
              <a:t>Variantes</a:t>
            </a:r>
          </a:p>
        </p:txBody>
      </p:sp>
      <p:sp>
        <p:nvSpPr>
          <p:cNvPr id="63" name="62 Flecha derecha"/>
          <p:cNvSpPr/>
          <p:nvPr/>
        </p:nvSpPr>
        <p:spPr>
          <a:xfrm rot="20595572">
            <a:off x="3741459" y="1665175"/>
            <a:ext cx="412750" cy="282575"/>
          </a:xfrm>
          <a:prstGeom prst="rightArrow">
            <a:avLst/>
          </a:prstGeom>
          <a:solidFill>
            <a:srgbClr val="0070C0"/>
          </a:solidFill>
          <a:ln>
            <a:solidFill>
              <a:srgbClr val="69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64" name="63 Flecha derecha"/>
          <p:cNvSpPr/>
          <p:nvPr/>
        </p:nvSpPr>
        <p:spPr>
          <a:xfrm>
            <a:off x="3768067" y="2040070"/>
            <a:ext cx="412750" cy="280988"/>
          </a:xfrm>
          <a:prstGeom prst="rightArrow">
            <a:avLst/>
          </a:prstGeom>
          <a:solidFill>
            <a:srgbClr val="0070C0"/>
          </a:solidFill>
          <a:ln>
            <a:solidFill>
              <a:srgbClr val="69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56" name="55 Flecha derecha"/>
          <p:cNvSpPr/>
          <p:nvPr/>
        </p:nvSpPr>
        <p:spPr>
          <a:xfrm>
            <a:off x="2639219" y="3348096"/>
            <a:ext cx="534987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grpSp>
        <p:nvGrpSpPr>
          <p:cNvPr id="14" name="13 Grupo"/>
          <p:cNvGrpSpPr/>
          <p:nvPr/>
        </p:nvGrpSpPr>
        <p:grpSpPr>
          <a:xfrm>
            <a:off x="1668068" y="2389607"/>
            <a:ext cx="1987928" cy="2152914"/>
            <a:chOff x="1668068" y="2389607"/>
            <a:chExt cx="1987928" cy="2152914"/>
          </a:xfrm>
        </p:grpSpPr>
        <p:sp>
          <p:nvSpPr>
            <p:cNvPr id="48" name="47 Flecha derecha"/>
            <p:cNvSpPr/>
            <p:nvPr/>
          </p:nvSpPr>
          <p:spPr>
            <a:xfrm rot="7204647">
              <a:off x="1533810" y="2548357"/>
              <a:ext cx="534987" cy="2174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  <p:sp>
          <p:nvSpPr>
            <p:cNvPr id="50" name="49 Flecha derecha"/>
            <p:cNvSpPr/>
            <p:nvPr/>
          </p:nvSpPr>
          <p:spPr>
            <a:xfrm rot="14785763">
              <a:off x="1509318" y="4166283"/>
              <a:ext cx="534988" cy="2174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  <p:sp>
          <p:nvSpPr>
            <p:cNvPr id="55" name="54 Flecha derecha"/>
            <p:cNvSpPr/>
            <p:nvPr/>
          </p:nvSpPr>
          <p:spPr>
            <a:xfrm rot="3062448">
              <a:off x="3263105" y="2559219"/>
              <a:ext cx="534987" cy="2174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  <p:sp>
          <p:nvSpPr>
            <p:cNvPr id="57" name="56 Flecha derecha"/>
            <p:cNvSpPr/>
            <p:nvPr/>
          </p:nvSpPr>
          <p:spPr>
            <a:xfrm rot="18628817">
              <a:off x="3279758" y="4119348"/>
              <a:ext cx="534988" cy="2174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3263824" y="3052837"/>
            <a:ext cx="1973304" cy="3317724"/>
            <a:chOff x="3263824" y="3052837"/>
            <a:chExt cx="1973304" cy="3317724"/>
          </a:xfrm>
        </p:grpSpPr>
        <p:sp>
          <p:nvSpPr>
            <p:cNvPr id="16" name="15 Elipse"/>
            <p:cNvSpPr/>
            <p:nvPr/>
          </p:nvSpPr>
          <p:spPr>
            <a:xfrm>
              <a:off x="3263824" y="3052837"/>
              <a:ext cx="1944216" cy="792088"/>
            </a:xfrm>
            <a:prstGeom prst="ellips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0"/>
              <a:tileRect/>
            </a:gradFill>
            <a:scene3d>
              <a:camera prst="orthographicFront">
                <a:rot lat="0" lon="0" rev="0"/>
              </a:camera>
              <a:lightRig rig="sunrise" dir="t"/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2000" b="1" dirty="0">
                  <a:latin typeface="Arial" pitchFamily="34" charset="0"/>
                  <a:cs typeface="Arial" pitchFamily="34" charset="0"/>
                </a:rPr>
                <a:t>Cargo 1</a:t>
              </a:r>
              <a:endParaRPr lang="es-AR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16 Elipse"/>
            <p:cNvSpPr/>
            <p:nvPr/>
          </p:nvSpPr>
          <p:spPr>
            <a:xfrm>
              <a:off x="3292912" y="5578473"/>
              <a:ext cx="1944216" cy="792088"/>
            </a:xfrm>
            <a:prstGeom prst="ellips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0"/>
              <a:tileRect/>
            </a:gradFill>
            <a:scene3d>
              <a:camera prst="orthographicFront">
                <a:rot lat="0" lon="0" rev="0"/>
              </a:camera>
              <a:lightRig rig="sunrise" dir="t"/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2000" b="1" dirty="0">
                  <a:latin typeface="Arial" pitchFamily="34" charset="0"/>
                  <a:cs typeface="Arial" pitchFamily="34" charset="0"/>
                </a:rPr>
                <a:t>Cargo N</a:t>
              </a:r>
              <a:endParaRPr lang="es-AR" sz="20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" name="7 Conector recto de flecha"/>
            <p:cNvCxnSpPr/>
            <p:nvPr/>
          </p:nvCxnSpPr>
          <p:spPr>
            <a:xfrm>
              <a:off x="4265020" y="3935413"/>
              <a:ext cx="0" cy="1577975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10 Abrir llave"/>
          <p:cNvSpPr/>
          <p:nvPr/>
        </p:nvSpPr>
        <p:spPr>
          <a:xfrm>
            <a:off x="5993808" y="1493044"/>
            <a:ext cx="450400" cy="4877517"/>
          </a:xfrm>
          <a:prstGeom prst="leftBrace">
            <a:avLst>
              <a:gd name="adj1" fmla="val 8333"/>
              <a:gd name="adj2" fmla="val 41220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3" name="5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491" y="118456"/>
            <a:ext cx="864096" cy="86481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0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10" grpId="0" animBg="1"/>
      <p:bldP spid="61" grpId="0" animBg="1"/>
      <p:bldP spid="62" grpId="0" animBg="1"/>
      <p:bldP spid="63" grpId="0" animBg="1"/>
      <p:bldP spid="64" grpId="0" animBg="1"/>
      <p:bldP spid="5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130300" y="1916832"/>
            <a:ext cx="8792523" cy="4752528"/>
            <a:chOff x="179512" y="1700808"/>
            <a:chExt cx="8792523" cy="475252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700808"/>
              <a:ext cx="8792523" cy="4752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420888"/>
              <a:ext cx="522226" cy="576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5 Grupo"/>
          <p:cNvGrpSpPr/>
          <p:nvPr/>
        </p:nvGrpSpPr>
        <p:grpSpPr>
          <a:xfrm>
            <a:off x="5036073" y="2808165"/>
            <a:ext cx="1770934" cy="609723"/>
            <a:chOff x="6042026" y="3179640"/>
            <a:chExt cx="1770934" cy="609723"/>
          </a:xfrm>
        </p:grpSpPr>
        <p:sp>
          <p:nvSpPr>
            <p:cNvPr id="7" name="6 Rectángulo"/>
            <p:cNvSpPr/>
            <p:nvPr/>
          </p:nvSpPr>
          <p:spPr bwMode="auto">
            <a:xfrm>
              <a:off x="6231732" y="3179640"/>
              <a:ext cx="1581228" cy="60972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AR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Datos principales del cargo que se está editando</a:t>
              </a:r>
            </a:p>
          </p:txBody>
        </p:sp>
        <p:cxnSp>
          <p:nvCxnSpPr>
            <p:cNvPr id="8" name="7 Conector recto de flecha"/>
            <p:cNvCxnSpPr>
              <a:stCxn id="7" idx="1"/>
            </p:cNvCxnSpPr>
            <p:nvPr/>
          </p:nvCxnSpPr>
          <p:spPr bwMode="auto">
            <a:xfrm flipH="1" flipV="1">
              <a:off x="6042026" y="3371852"/>
              <a:ext cx="189706" cy="1126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Rectángulo"/>
          <p:cNvSpPr/>
          <p:nvPr/>
        </p:nvSpPr>
        <p:spPr bwMode="auto">
          <a:xfrm>
            <a:off x="701738" y="2636839"/>
            <a:ext cx="4429188" cy="34265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grpSp>
        <p:nvGrpSpPr>
          <p:cNvPr id="10" name="9 Grupo"/>
          <p:cNvGrpSpPr/>
          <p:nvPr/>
        </p:nvGrpSpPr>
        <p:grpSpPr>
          <a:xfrm>
            <a:off x="6548648" y="2570134"/>
            <a:ext cx="2183008" cy="532606"/>
            <a:chOff x="6536056" y="2570134"/>
            <a:chExt cx="1966910" cy="532606"/>
          </a:xfrm>
        </p:grpSpPr>
        <p:sp>
          <p:nvSpPr>
            <p:cNvPr id="11" name="10 Rectángulo"/>
            <p:cNvSpPr/>
            <p:nvPr/>
          </p:nvSpPr>
          <p:spPr bwMode="auto">
            <a:xfrm>
              <a:off x="7140489" y="2570134"/>
              <a:ext cx="1362477" cy="53260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AR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Datos del legajo al cual se le está editando un cargo</a:t>
              </a:r>
            </a:p>
          </p:txBody>
        </p:sp>
        <p:cxnSp>
          <p:nvCxnSpPr>
            <p:cNvPr id="12" name="11 Conector recto de flecha"/>
            <p:cNvCxnSpPr>
              <a:stCxn id="11" idx="1"/>
            </p:cNvCxnSpPr>
            <p:nvPr/>
          </p:nvCxnSpPr>
          <p:spPr bwMode="auto">
            <a:xfrm flipH="1" flipV="1">
              <a:off x="6536056" y="2620935"/>
              <a:ext cx="604433" cy="2155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12 Rectángulo"/>
          <p:cNvSpPr/>
          <p:nvPr/>
        </p:nvSpPr>
        <p:spPr bwMode="auto">
          <a:xfrm>
            <a:off x="701738" y="2349500"/>
            <a:ext cx="5832475" cy="28733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0" y="1052513"/>
            <a:ext cx="9144000" cy="144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0" y="1125538"/>
            <a:ext cx="20002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AR" sz="3200" b="1" i="1" u="sng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Cargos</a:t>
            </a:r>
            <a:endParaRPr lang="en-US" sz="3200" b="1" i="1" u="sng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491" y="118456"/>
            <a:ext cx="864096" cy="864816"/>
          </a:xfrm>
          <a:prstGeom prst="rect">
            <a:avLst/>
          </a:prstGeom>
        </p:spPr>
      </p:pic>
      <p:pic>
        <p:nvPicPr>
          <p:cNvPr id="17" name="Picture 88" descr="LogoMapuche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18716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5140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iajes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2276</TotalTime>
  <Words>170</Words>
  <Application>Microsoft Office PowerPoint</Application>
  <PresentationFormat>Presentación en pantalla (4:3)</PresentationFormat>
  <Paragraphs>61</Paragraphs>
  <Slides>14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Viajes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Consorcio SIU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SIU-Mapuche</dc:title>
  <dc:creator>SIU</dc:creator>
  <cp:lastModifiedBy>Naty</cp:lastModifiedBy>
  <cp:revision>268</cp:revision>
  <dcterms:created xsi:type="dcterms:W3CDTF">2010-07-28T18:12:34Z</dcterms:created>
  <dcterms:modified xsi:type="dcterms:W3CDTF">2016-02-15T13:14:16Z</dcterms:modified>
</cp:coreProperties>
</file>